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859" r:id="rId3"/>
    <p:sldId id="1017" r:id="rId4"/>
    <p:sldId id="1018" r:id="rId5"/>
    <p:sldId id="1019" r:id="rId6"/>
    <p:sldId id="1070" r:id="rId7"/>
    <p:sldId id="1071" r:id="rId8"/>
    <p:sldId id="1073" r:id="rId9"/>
    <p:sldId id="1076" r:id="rId10"/>
    <p:sldId id="1074" r:id="rId11"/>
    <p:sldId id="1075" r:id="rId12"/>
    <p:sldId id="1077" r:id="rId13"/>
    <p:sldId id="1021" r:id="rId14"/>
    <p:sldId id="1022" r:id="rId15"/>
    <p:sldId id="1069" r:id="rId16"/>
    <p:sldId id="1078" r:id="rId17"/>
    <p:sldId id="1024" r:id="rId18"/>
    <p:sldId id="1026" r:id="rId19"/>
    <p:sldId id="1027" r:id="rId20"/>
    <p:sldId id="1029" r:id="rId21"/>
    <p:sldId id="1030" r:id="rId22"/>
    <p:sldId id="1033" r:id="rId23"/>
    <p:sldId id="1037" r:id="rId24"/>
    <p:sldId id="1038" r:id="rId25"/>
    <p:sldId id="1039" r:id="rId26"/>
    <p:sldId id="1080" r:id="rId27"/>
    <p:sldId id="1079" r:id="rId28"/>
    <p:sldId id="1085" r:id="rId29"/>
    <p:sldId id="1086" r:id="rId30"/>
    <p:sldId id="1040" r:id="rId31"/>
    <p:sldId id="1081" r:id="rId32"/>
    <p:sldId id="1045" r:id="rId33"/>
    <p:sldId id="1082" r:id="rId34"/>
    <p:sldId id="1083" r:id="rId35"/>
    <p:sldId id="1046" r:id="rId36"/>
    <p:sldId id="1048" r:id="rId37"/>
    <p:sldId id="1057" r:id="rId38"/>
    <p:sldId id="1058" r:id="rId39"/>
    <p:sldId id="1047" r:id="rId40"/>
    <p:sldId id="1044" r:id="rId41"/>
    <p:sldId id="1049" r:id="rId42"/>
    <p:sldId id="1050" r:id="rId43"/>
    <p:sldId id="1054" r:id="rId44"/>
    <p:sldId id="1051" r:id="rId45"/>
    <p:sldId id="1055" r:id="rId46"/>
    <p:sldId id="1084" r:id="rId47"/>
    <p:sldId id="1061" r:id="rId4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notesMaster" Target="notesMasters/notesMaster1.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image" Target="../media/image33.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39.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4.png"/><Relationship Id="rId2" Type="http://schemas.openxmlformats.org/officeDocument/2006/relationships/image" Target="../media/image45.png"/><Relationship Id="rId1"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0.png"/><Relationship Id="rId3" Type="http://schemas.openxmlformats.org/officeDocument/2006/relationships/image" Target="../media/image46.png"/><Relationship Id="rId2" Type="http://schemas.openxmlformats.org/officeDocument/2006/relationships/image" Target="../media/image49.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3.png"/><Relationship Id="rId2" Type="http://schemas.openxmlformats.org/officeDocument/2006/relationships/image" Target="../media/image33.png"/><Relationship Id="rId1" Type="http://schemas.openxmlformats.org/officeDocument/2006/relationships/image" Target="../media/image5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57.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9.png"/><Relationship Id="rId1" Type="http://schemas.openxmlformats.org/officeDocument/2006/relationships/image" Target="../media/image58.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0.png"/><Relationship Id="rId2" Type="http://schemas.openxmlformats.org/officeDocument/2006/relationships/image" Target="../media/image50.png"/><Relationship Id="rId1" Type="http://schemas.openxmlformats.org/officeDocument/2006/relationships/image" Target="../media/image46.png"/></Relationships>
</file>

<file path=ppt/slides/_rels/slide4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5.png"/><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image" Target="../media/image64.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50.png"/><Relationship Id="rId1" Type="http://schemas.openxmlformats.org/officeDocument/2006/relationships/image" Target="../media/image4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化学反应的热效应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反应热</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中和热测定实验中应注意的事项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测量盐酸的温度后，要将温度计上的酸冲洗干净后，再测量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溶液的温度，避免酸、碱在温度计的表面反应放热而影响测量结果。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实验中要用强酸、强碱的稀溶液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测定中和热不能用弱酸或弱碱，因弱酸、弱碱电离时吸收热量而使测量数值偏低。</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中和热的数值是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，测定时与强酸、强碱的用量无关。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加过量碱液使酸完全反应，碱过量对中和热测定没有影响。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数据处理时，相差较大的数据可能是偶然误差引起的，应舍去。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957245"/>
            <a:ext cx="11485848" cy="404713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87259"/>
                <a:ext cx="11485848" cy="4017125"/>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不同酸碱对中和反应反应热测定结果的影响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浓硫酸和浓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溶液稀释时放热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这是因为形成水合离子时放出的热量多。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弱酸、弱碱的电离过程中存在化学键的断裂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会吸收热量。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等沉淀的成键过程放热。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a:t>
                </a:r>
                <a:r>
                  <a:rPr lang="en-US"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热量的中和反应需满足离子方程式</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强酸的稀溶液与强碱的稀溶液反应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生成可溶性盐和水。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987259"/>
                <a:ext cx="11485848" cy="4017125"/>
              </a:xfrm>
              <a:blipFill rotWithShape="1">
                <a:blip r:embed="rId2"/>
                <a:stretch>
                  <a:fillRect l="-2" t="-12" r="1" b="-2689"/>
                </a:stretch>
              </a:blipFill>
            </p:spPr>
            <p:txBody>
              <a:bodyPr/>
              <a:lstStyle/>
              <a:p>
                <a:r>
                  <a:rPr lang="zh-CN" altLang="en-US">
                    <a:noFill/>
                  </a:rPr>
                  <a:t> </a:t>
                </a:r>
              </a:p>
            </p:txBody>
          </p:sp>
        </mc:Fallback>
      </mc:AlternateContent>
      <p:pic>
        <p:nvPicPr>
          <p:cNvPr id="4" name="名师点拨.EPS" descr="id:2147492483;FounderCES"/>
          <p:cNvPicPr>
            <a:picLocks noChangeAspect="1"/>
          </p:cNvPicPr>
          <p:nvPr/>
        </p:nvPicPr>
        <p:blipFill>
          <a:blip r:embed="rId3"/>
          <a:stretch>
            <a:fillRect/>
          </a:stretch>
        </p:blipFill>
        <p:spPr>
          <a:xfrm>
            <a:off x="478582" y="1030626"/>
            <a:ext cx="1997250" cy="46707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4454233"/>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反应热与焓变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内能、焓与焓变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：体系内物质的各种能量的总和，受温度、压强和物质的聚集状态等影响。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：与内能有关的物理量。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焓变：在等压条件下进行的化学反应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严格地说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对反应体系做功还有限定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中学阶段一般不考虑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，其反应热等于反应的焓变，符号：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6574" y="836071"/>
            <a:ext cx="1588693" cy="50093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52282" y="737239"/>
            <a:ext cx="11485848" cy="576248"/>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反应热与焓变的关系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1"/>
          <a:stretch>
            <a:fillRect/>
          </a:stretch>
        </p:blipFill>
        <p:spPr>
          <a:xfrm>
            <a:off x="3070870" y="1313487"/>
            <a:ext cx="6048672" cy="233686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6"/>
            <a:ext cx="11485848" cy="1751674"/>
          </a:xfrm>
          <a:prstGeom prst="rect">
            <a:avLst/>
          </a:prstGeom>
        </p:spPr>
      </p:pic>
      <p:sp>
        <p:nvSpPr>
          <p:cNvPr id="5" name="内容占位符 4"/>
          <p:cNvSpPr>
            <a:spLocks noGrp="1"/>
          </p:cNvSpPr>
          <p:nvPr>
            <p:ph idx="1"/>
          </p:nvPr>
        </p:nvSpPr>
        <p:spPr>
          <a:xfrm>
            <a:off x="360854" y="969082"/>
            <a:ext cx="11485848" cy="1684244"/>
          </a:xfrm>
        </p:spPr>
        <p:txBody>
          <a:bodyPr/>
          <a:lstStyle/>
          <a:p>
            <a:pPr algn="just" hangingPunct="0">
              <a:lnSpc>
                <a:spcPct val="150000"/>
              </a:lnSpc>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的单位为</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alt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alt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kJ/mol</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它并不是指每摩尔具体物质反应时伴随的能量变化是多少千焦</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而是指给定形式的具体反应以各物质的化学计量数来计量其物质的量时伴随的能量变化是多少千焦。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1030626"/>
            <a:ext cx="1997250" cy="46707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32314"/>
                <a:ext cx="11485848" cy="1259840"/>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从微观角度认识反应热的实质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kPa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的能量变化为例。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32314"/>
                <a:ext cx="11485848" cy="1259840"/>
              </a:xfrm>
              <a:blipFill rotWithShape="1">
                <a:blip r:embed="rId1"/>
                <a:stretch>
                  <a:fillRect l="-2" t="-39" r="1" b="-314"/>
                </a:stretch>
              </a:blipFill>
            </p:spPr>
            <p:txBody>
              <a:bodyPr/>
              <a:lstStyle/>
              <a:p>
                <a:r>
                  <a:rPr lang="zh-CN" altLang="en-US">
                    <a:noFill/>
                  </a:rPr>
                  <a:t> </a:t>
                </a:r>
              </a:p>
            </p:txBody>
          </p:sp>
        </mc:Fallback>
      </mc:AlternateContent>
      <p:pic>
        <p:nvPicPr>
          <p:cNvPr id="3" name="cx446.jpg" descr="id:2147492511;FounderCES"/>
          <p:cNvPicPr>
            <a:picLocks noChangeAspect="1"/>
          </p:cNvPicPr>
          <p:nvPr/>
        </p:nvPicPr>
        <p:blipFill>
          <a:blip r:embed="rId2"/>
          <a:stretch>
            <a:fillRect/>
          </a:stretch>
        </p:blipFill>
        <p:spPr>
          <a:xfrm>
            <a:off x="7175326" y="2502581"/>
            <a:ext cx="4809263" cy="2160240"/>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60854" y="1844824"/>
              <a:ext cx="6670456" cy="3956431"/>
            </p:xfrm>
            <a:graphic>
              <a:graphicData uri="http://schemas.openxmlformats.org/drawingml/2006/table">
                <a:tbl>
                  <a:tblPr firstRow="1" firstCol="1" bandRow="1"/>
                  <a:tblGrid>
                    <a:gridCol w="1450157"/>
                    <a:gridCol w="2610817"/>
                    <a:gridCol w="2609482"/>
                  </a:tblGrid>
                  <a:tr h="105291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断裂或形成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化学键的能量变化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反应中总能量变化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679</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243</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共放出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17169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的反应热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183</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bl>
              </a:graphicData>
            </a:graphic>
          </p:graphicFrame>
        </mc:Choice>
        <mc:Fallback xmlns="">
          <p:graphicFrame>
            <p:nvGraphicFramePr>
              <p:cNvPr id="4" name="表格 3"/>
              <p:cNvGraphicFramePr>
                <a:graphicFrameLocks noGrp="1"/>
              </p:cNvGraphicFramePr>
              <p:nvPr/>
            </p:nvGraphicFramePr>
            <p:xfrm>
              <a:off x="360854" y="1844824"/>
              <a:ext cx="6670456" cy="3956431"/>
            </p:xfrm>
            <a:graphic>
              <a:graphicData uri="http://schemas.openxmlformats.org/drawingml/2006/table">
                <a:tbl>
                  <a:tblPr firstRow="1" firstCol="1" bandRow="1"/>
                  <a:tblGrid>
                    <a:gridCol w="1450157"/>
                    <a:gridCol w="2610817"/>
                    <a:gridCol w="2609482"/>
                  </a:tblGrid>
                  <a:tr h="105291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断裂或形成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化学键的能量变化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反应中总能量变化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679</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243</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cPr/>
                    </a:tc>
                  </a:tr>
                  <a:tr h="524408">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共放出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33667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hMerge="1">
                      <a:tcPr/>
                    </a:tc>
                  </a:tr>
                </a:tbl>
              </a:graphicData>
            </a:graphic>
          </p:graphicFrame>
        </mc:Fallback>
      </mc:AlternateContent>
      <p:sp>
        <p:nvSpPr>
          <p:cNvPr id="8" name="内容占位符 7"/>
          <p:cNvSpPr txBox="1"/>
          <p:nvPr/>
        </p:nvSpPr>
        <p:spPr bwMode="auto">
          <a:xfrm>
            <a:off x="360854" y="56991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化学键断裂和形成时的能量变化是化学反应中能量变化的主要原因。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1" y="876883"/>
            <a:ext cx="11502991" cy="4871668"/>
          </a:xfrm>
          <a:prstGeom prst="rect">
            <a:avLst/>
          </a:prstGeom>
        </p:spPr>
      </p:pic>
      <p:sp>
        <p:nvSpPr>
          <p:cNvPr id="6" name="内容占位符 5"/>
          <p:cNvSpPr>
            <a:spLocks noGrp="1"/>
          </p:cNvSpPr>
          <p:nvPr>
            <p:ph idx="1"/>
          </p:nvPr>
        </p:nvSpPr>
        <p:spPr>
          <a:xfrm>
            <a:off x="360854" y="740321"/>
            <a:ext cx="11485848" cy="5008230"/>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是与内能有关的物理量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内能描述的是物质所具有的能量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是物质固有的性质之一。不同的物质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其焓不同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如果温度或压强不同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物质的状态不同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其焓也会不同。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焓、焓变、反应热代表的意义不同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焓只有正值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而焓变有正值、负值之分。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能量越低越稳定。同一物质能量由高到低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稳定性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任何化学反应在发生物质变化的同时都伴随着能量的变化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通常表现为热量变化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即放出热量或吸收热量。在化学反应中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一定条件下所释放或吸收的热量即为化学反应热。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关键提醒.EPS" descr="id:2147492526;FounderCES"/>
          <p:cNvPicPr>
            <a:picLocks noChangeAspect="1"/>
          </p:cNvPicPr>
          <p:nvPr/>
        </p:nvPicPr>
        <p:blipFill>
          <a:blip r:embed="rId2"/>
          <a:stretch>
            <a:fillRect/>
          </a:stretch>
        </p:blipFill>
        <p:spPr>
          <a:xfrm>
            <a:off x="478582" y="899928"/>
            <a:ext cx="1997250" cy="39349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3589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热化学方程式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：表明反应所释放或吸收的热量的化学方程式。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示例</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 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，表示的意义是在</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kPa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 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液态水时，放出的热量是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35896"/>
              </a:xfrm>
              <a:blipFill rotWithShape="1">
                <a:blip r:embed="rId1"/>
                <a:stretch>
                  <a:fillRect l="-2" t="-21" r="1" b="-2574"/>
                </a:stretch>
              </a:blipFill>
            </p:spPr>
            <p:txBody>
              <a:bodyPr/>
              <a:lstStyle/>
              <a:p>
                <a:r>
                  <a:rPr lang="zh-CN" altLang="en-US">
                    <a:noFill/>
                  </a:rPr>
                  <a:t> </a:t>
                </a:r>
              </a:p>
            </p:txBody>
          </p:sp>
        </mc:Fallback>
      </mc:AlternateContent>
      <p:pic>
        <p:nvPicPr>
          <p:cNvPr id="4" name="知识点3.EPS" descr="id:2147491177;FounderCES"/>
          <p:cNvPicPr/>
          <p:nvPr/>
        </p:nvPicPr>
        <p:blipFill>
          <a:blip r:embed="rId2"/>
          <a:stretch>
            <a:fillRect/>
          </a:stretch>
        </p:blipFill>
        <p:spPr>
          <a:xfrm>
            <a:off x="432950" y="861095"/>
            <a:ext cx="1445895" cy="38417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339650"/>
          </a:xfrm>
        </p:spPr>
        <p:txBody>
          <a:bodyPr/>
          <a:lstStyle/>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书写热化学方程式时应注意的问题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需注明反应时的</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压强</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。若是在</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时进行的反应，可不特别注明。</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需注明反应物和生成物的</a:t>
            </a:r>
            <a:r>
              <a:rPr lang="zh-CN"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聚集状态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1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化学式相同的同素异形体除标明状态外还需标明其名称</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因为结构不同</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具有的能量</a:t>
            </a:r>
            <a:endParaRPr lang="en-US"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不同</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如金刚石应表示为</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金刚石</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热化学方程式中各物质前的化学计量数可以是整数，也可以是分数。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同一反应的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与化学计量数成正比。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箭头左.eps" descr="id:2147492540;FounderCES"/>
          <p:cNvPicPr>
            <a:picLocks noChangeAspect="1"/>
          </p:cNvPicPr>
          <p:nvPr/>
        </p:nvPicPr>
        <p:blipFill>
          <a:blip r:embed="rId1"/>
          <a:stretch>
            <a:fillRect/>
          </a:stretch>
        </p:blipFill>
        <p:spPr>
          <a:xfrm>
            <a:off x="4222999" y="2492896"/>
            <a:ext cx="432048" cy="34100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6"/>
            <a:ext cx="11485848" cy="1130246"/>
          </a:xfrm>
          <a:prstGeom prst="rect">
            <a:avLst/>
          </a:prstGeom>
        </p:spPr>
      </p:pic>
      <p:sp>
        <p:nvSpPr>
          <p:cNvPr id="5" name="内容占位符 4"/>
          <p:cNvSpPr>
            <a:spLocks noGrp="1"/>
          </p:cNvSpPr>
          <p:nvPr>
            <p:ph idx="1"/>
          </p:nvPr>
        </p:nvSpPr>
        <p:spPr>
          <a:xfrm>
            <a:off x="386775" y="908720"/>
            <a:ext cx="11485848" cy="1130246"/>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注意可逆反应的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和实际吸收或放出热量的区别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不论化学反应是否可逆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热化学方程式中的反应热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都表示反应进行到底时的能量变化。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430910" y="620688"/>
            <a:ext cx="4524422" cy="644656"/>
          </a:xfrm>
          <a:prstGeom prst="rect">
            <a:avLst/>
          </a:prstGeom>
        </p:spPr>
      </p:pic>
      <p:pic>
        <p:nvPicPr>
          <p:cNvPr id="2" name="学霸化学   选择性必修1 人教 -四色-25.3.13改-发排-01.EPS" descr="id:2147492441;FounderCES"/>
          <p:cNvPicPr>
            <a:picLocks noChangeAspect="1"/>
          </p:cNvPicPr>
          <p:nvPr/>
        </p:nvPicPr>
        <p:blipFill>
          <a:blip r:embed="rId2"/>
          <a:stretch>
            <a:fillRect/>
          </a:stretch>
        </p:blipFill>
        <p:spPr>
          <a:xfrm>
            <a:off x="1556515" y="1375936"/>
            <a:ext cx="9077382" cy="513342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672258"/>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燃烧热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燃烧热的概念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101kPa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纯物质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完全燃烧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指定产物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时所放出的热量。燃烧热的单位是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指定产物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是指单质或化合物燃烧后变为最稳定的物质。完全燃烧时，下列元素要生成对应的物质：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表示燃烧热的热化学方程式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燃烧热是以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物质完全燃烧所放出的热量来定义的，因此在书写它的热化学方程式时，应以燃烧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物质为标准来配平其余物质的化学计量数，故在其热化学方程式中常出现分数。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672258"/>
              </a:xfrm>
              <a:blipFill rotWithShape="1">
                <a:blip r:embed="rId1"/>
                <a:stretch>
                  <a:fillRect l="-2" t="-11" r="1" b="-12139"/>
                </a:stretch>
              </a:blipFill>
            </p:spPr>
            <p:txBody>
              <a:bodyPr/>
              <a:lstStyle/>
              <a:p>
                <a:r>
                  <a:rPr lang="zh-CN" altLang="en-US">
                    <a:noFill/>
                  </a:rPr>
                  <a:t> </a:t>
                </a:r>
              </a:p>
            </p:txBody>
          </p:sp>
        </mc:Fallback>
      </mc:AlternateContent>
      <p:pic>
        <p:nvPicPr>
          <p:cNvPr id="8" name="知识点4.EPS" descr="id:2147491198;FounderCES"/>
          <p:cNvPicPr/>
          <p:nvPr/>
        </p:nvPicPr>
        <p:blipFill>
          <a:blip r:embed="rId2"/>
          <a:stretch>
            <a:fillRect/>
          </a:stretch>
        </p:blipFill>
        <p:spPr>
          <a:xfrm>
            <a:off x="450533" y="880145"/>
            <a:ext cx="1428311" cy="38417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362614" y="875571"/>
            <a:ext cx="11485848" cy="1573378"/>
          </a:xfrm>
          <a:prstGeom prst="rect">
            <a:avLst/>
          </a:prstGeom>
        </p:spPr>
      </p:pic>
      <p:sp>
        <p:nvSpPr>
          <p:cNvPr id="3" name="内容占位符 2"/>
          <p:cNvSpPr>
            <a:spLocks noGrp="1"/>
          </p:cNvSpPr>
          <p:nvPr>
            <p:ph idx="1"/>
          </p:nvPr>
        </p:nvSpPr>
        <p:spPr>
          <a:xfrm>
            <a:off x="388902" y="764704"/>
            <a:ext cx="11485848" cy="1684244"/>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燃烧热指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可燃物完全燃烧生成指定产物时放出的热量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与可燃物的物质的量无关。配平燃烧热的热化学方程式时先把可燃物的化学计量数定为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再配平其他物质。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2469;FounderCES"/>
          <p:cNvPicPr>
            <a:picLocks noChangeAspect="1"/>
          </p:cNvPicPr>
          <p:nvPr/>
        </p:nvPicPr>
        <p:blipFill>
          <a:blip r:embed="rId2"/>
          <a:stretch>
            <a:fillRect/>
          </a:stretch>
        </p:blipFill>
        <p:spPr>
          <a:xfrm>
            <a:off x="398047" y="904145"/>
            <a:ext cx="1944216" cy="38224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55626"/>
            <a:ext cx="11485848" cy="2308324"/>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中和热测定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为了保证酸、碱完全中和，常采用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碱稍过量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的方法，碱过量对中和热的测定没有影响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误差分析</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120959" y="829238"/>
            <a:ext cx="5948493" cy="566849"/>
          </a:xfrm>
          <a:prstGeom prst="rect">
            <a:avLst/>
          </a:prstGeom>
        </p:spPr>
      </p:pic>
      <p:pic>
        <p:nvPicPr>
          <p:cNvPr id="5" name="要点1.EPS" descr="id:2147491247;FounderCES"/>
          <p:cNvPicPr/>
          <p:nvPr/>
        </p:nvPicPr>
        <p:blipFill>
          <a:blip r:embed="rId2"/>
          <a:stretch>
            <a:fillRect/>
          </a:stretch>
        </p:blipFill>
        <p:spPr>
          <a:xfrm>
            <a:off x="360854" y="1527979"/>
            <a:ext cx="948690" cy="333375"/>
          </a:xfrm>
          <a:prstGeom prst="rect">
            <a:avLst/>
          </a:prstGeom>
        </p:spPr>
      </p:pic>
      <p:graphicFrame>
        <p:nvGraphicFramePr>
          <p:cNvPr id="6" name="表格 5"/>
          <p:cNvGraphicFramePr>
            <a:graphicFrameLocks noGrp="1"/>
          </p:cNvGraphicFramePr>
          <p:nvPr/>
        </p:nvGraphicFramePr>
        <p:xfrm>
          <a:off x="478582" y="3589930"/>
          <a:ext cx="11233247" cy="2743200"/>
        </p:xfrm>
        <a:graphic>
          <a:graphicData uri="http://schemas.openxmlformats.org/drawingml/2006/table">
            <a:tbl>
              <a:tblPr firstRow="1" firstCol="1" bandRow="1"/>
              <a:tblGrid>
                <a:gridCol w="7326324"/>
                <a:gridCol w="1954585"/>
                <a:gridCol w="1952338"/>
              </a:tblGrid>
              <a:tr h="498674">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引起误差的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98674">
                <a:tc>
                  <a:txBody>
                    <a:bodyPr/>
                    <a:lstStyle/>
                    <a:p>
                      <a:pPr algn="ctr" hangingPunct="0">
                        <a:lnSpc>
                          <a:spcPct val="150000"/>
                        </a:lnSpc>
                        <a:buNone/>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保温措施不好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9867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搅拌不充分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9867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所用酸、碱溶液浓度过大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9867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用相同物质的量的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固体代替</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60854" y="958052"/>
          <a:ext cx="11485848" cy="2791868"/>
        </p:xfrm>
        <a:graphic>
          <a:graphicData uri="http://schemas.openxmlformats.org/drawingml/2006/table">
            <a:tbl>
              <a:tblPr firstRow="1" firstCol="1" bandRow="1"/>
              <a:tblGrid>
                <a:gridCol w="8182624"/>
                <a:gridCol w="1656184"/>
                <a:gridCol w="1647040"/>
              </a:tblGrid>
              <a:tr h="306392">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引起误差的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06392">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用浓硫酸代替盐酸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306392">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用相同浓度的氨水代替</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306392">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用相同浓度的醋酸溶液代替盐酸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97308">
                <a:tc>
                  <a:txBody>
                    <a:bodyPr/>
                    <a:lstStyle/>
                    <a:p>
                      <a:pPr algn="ctr" hangingPunct="0">
                        <a:lnSpc>
                          <a:spcPct val="150000"/>
                        </a:lnSpc>
                        <a:buNone/>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用相同浓度的硫酸代替盐酸</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溶液代替</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070" marR="620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4"/>
          <p:cNvSpPr txBox="1"/>
          <p:nvPr/>
        </p:nvSpPr>
        <p:spPr bwMode="auto">
          <a:xfrm>
            <a:off x="360854" y="23840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护目镜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1684244"/>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海南琼海嘉积中学高二检测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某学习小组同学在实验室中利用稀盐酸和稀</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溶液测定中和反应的反应热。回答下列问题。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教材中该实验的图标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，其名称是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9071" y="876537"/>
            <a:ext cx="1186153" cy="401015"/>
          </a:xfrm>
          <a:prstGeom prst="rect">
            <a:avLst/>
          </a:prstGeom>
        </p:spPr>
      </p:pic>
      <p:pic>
        <p:nvPicPr>
          <p:cNvPr id="8" name="wht1.jpg" descr="id:2147492597;FounderCES"/>
          <p:cNvPicPr>
            <a:picLocks noChangeAspect="1"/>
          </p:cNvPicPr>
          <p:nvPr/>
        </p:nvPicPr>
        <p:blipFill>
          <a:blip r:embed="rId2"/>
          <a:stretch>
            <a:fillRect/>
          </a:stretch>
        </p:blipFill>
        <p:spPr>
          <a:xfrm>
            <a:off x="4006974" y="1966850"/>
            <a:ext cx="537960" cy="464981"/>
          </a:xfrm>
          <a:prstGeom prst="rect">
            <a:avLst/>
          </a:prstGeom>
        </p:spPr>
      </p:pic>
      <p:pic>
        <p:nvPicPr>
          <p:cNvPr id="10" name="图片 9"/>
          <p:cNvPicPr>
            <a:picLocks noChangeAspect="1"/>
          </p:cNvPicPr>
          <p:nvPr/>
        </p:nvPicPr>
        <p:blipFill>
          <a:blip r:embed="rId3"/>
          <a:stretch>
            <a:fillRect/>
          </a:stretch>
        </p:blipFill>
        <p:spPr>
          <a:xfrm>
            <a:off x="403575" y="2518750"/>
            <a:ext cx="1046020" cy="423292"/>
          </a:xfrm>
          <a:prstGeom prst="rect">
            <a:avLst/>
          </a:prstGeom>
        </p:spPr>
      </p:pic>
      <p:sp>
        <p:nvSpPr>
          <p:cNvPr id="18" name="内容占位符 1"/>
          <p:cNvSpPr txBox="1"/>
          <p:nvPr/>
        </p:nvSpPr>
        <p:spPr bwMode="auto">
          <a:xfrm>
            <a:off x="360854" y="294590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该图标表示的物品的名称是护目镜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实验中有些试剂容易溅出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需要佩戴护目镜。</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图片 18"/>
          <p:cNvPicPr>
            <a:picLocks noChangeAspect="1"/>
          </p:cNvPicPr>
          <p:nvPr/>
        </p:nvPicPr>
        <p:blipFill>
          <a:blip r:embed="rId4"/>
          <a:stretch>
            <a:fillRect/>
          </a:stretch>
        </p:blipFill>
        <p:spPr>
          <a:xfrm>
            <a:off x="357448" y="3053581"/>
            <a:ext cx="999732" cy="4093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 name="内容占位符 4"/>
              <p:cNvSpPr txBox="1"/>
              <p:nvPr/>
            </p:nvSpPr>
            <p:spPr bwMode="auto">
              <a:xfrm>
                <a:off x="360854" y="1818448"/>
                <a:ext cx="11485848" cy="70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1" name="内容占位符 4"/>
              <p:cNvSpPr txBox="1">
                <a:spLocks noRot="1" noChangeAspect="1" noMove="1" noResize="1" noEditPoints="1" noAdjustHandles="1" noChangeArrowheads="1" noChangeShapeType="1" noTextEdit="1"/>
              </p:cNvSpPr>
              <p:nvPr/>
            </p:nvSpPr>
            <p:spPr bwMode="auto">
              <a:xfrm>
                <a:off x="360854" y="1818448"/>
                <a:ext cx="11485848" cy="707501"/>
              </a:xfrm>
              <a:prstGeom prst="rect">
                <a:avLst/>
              </a:prstGeom>
              <a:blipFill rotWithShape="1">
                <a:blip r:embed="rId1"/>
                <a:stretch>
                  <a:fillRect l="-2" t="-4371" r="1" b="-156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1200329"/>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液态水放出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热量，则表示该中和反应的热化学方程式为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403575" y="2017854"/>
            <a:ext cx="1046020" cy="423292"/>
          </a:xfrm>
          <a:prstGeom prst="rect">
            <a:avLst/>
          </a:prstGeom>
        </p:spPr>
      </p:pic>
      <mc:AlternateContent xmlns:mc="http://schemas.openxmlformats.org/markup-compatibility/2006">
        <mc:Choice xmlns:a14="http://schemas.microsoft.com/office/drawing/2010/main" Requires="a14">
          <p:sp>
            <p:nvSpPr>
              <p:cNvPr id="2" name="内容占位符 1"/>
              <p:cNvSpPr txBox="1"/>
              <p:nvPr/>
            </p:nvSpPr>
            <p:spPr bwMode="auto">
              <a:xfrm>
                <a:off x="360854" y="2447783"/>
                <a:ext cx="11485848" cy="12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中和反应生成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液态水放出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则表示该中和反应的热化学方程式为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txBox="1">
                <a:spLocks noRot="1" noChangeAspect="1" noMove="1" noResize="1" noEditPoints="1" noAdjustHandles="1" noChangeArrowheads="1" noChangeShapeType="1" noTextEdit="1"/>
              </p:cNvSpPr>
              <p:nvPr/>
            </p:nvSpPr>
            <p:spPr bwMode="auto">
              <a:xfrm>
                <a:off x="360854" y="2447783"/>
                <a:ext cx="11485848" cy="1261499"/>
              </a:xfrm>
              <a:prstGeom prst="rect">
                <a:avLst/>
              </a:prstGeom>
              <a:blipFill rotWithShape="1">
                <a:blip r:embed="rId3"/>
                <a:stretch>
                  <a:fillRect l="-2" t="-39" r="1" b="-143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p:cNvPicPr>
            <a:picLocks noChangeAspect="1"/>
          </p:cNvPicPr>
          <p:nvPr/>
        </p:nvPicPr>
        <p:blipFill>
          <a:blip r:embed="rId4"/>
          <a:stretch>
            <a:fillRect/>
          </a:stretch>
        </p:blipFill>
        <p:spPr>
          <a:xfrm>
            <a:off x="357448" y="2555461"/>
            <a:ext cx="999732" cy="4093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bwMode="auto">
          <a:xfrm>
            <a:off x="360854" y="45261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3866443"/>
          </a:xfrm>
        </p:spPr>
        <p:txBody>
          <a:bodyPr/>
          <a:lstStyle/>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量热计结构如图所示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03575" y="4663982"/>
            <a:ext cx="1046020" cy="423292"/>
          </a:xfrm>
          <a:prstGeom prst="rect">
            <a:avLst/>
          </a:prstGeom>
        </p:spPr>
      </p:pic>
      <p:sp>
        <p:nvSpPr>
          <p:cNvPr id="10" name="内容占位符 1"/>
          <p:cNvSpPr txBox="1"/>
          <p:nvPr/>
        </p:nvSpPr>
        <p:spPr bwMode="auto">
          <a:xfrm>
            <a:off x="360854" y="514215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中仪器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的名称是温度计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用来测量反应过程中温度的变化</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2"/>
          <a:stretch>
            <a:fillRect/>
          </a:stretch>
        </p:blipFill>
        <p:spPr>
          <a:xfrm>
            <a:off x="357448" y="5250845"/>
            <a:ext cx="999732" cy="409339"/>
          </a:xfrm>
          <a:prstGeom prst="rect">
            <a:avLst/>
          </a:prstGeom>
        </p:spPr>
      </p:pic>
      <p:pic>
        <p:nvPicPr>
          <p:cNvPr id="12" name="wht2.jpg" descr="id:2147492604;FounderCES"/>
          <p:cNvPicPr>
            <a:picLocks noChangeAspect="1"/>
          </p:cNvPicPr>
          <p:nvPr/>
        </p:nvPicPr>
        <p:blipFill>
          <a:blip r:embed="rId3"/>
          <a:stretch>
            <a:fillRect/>
          </a:stretch>
        </p:blipFill>
        <p:spPr>
          <a:xfrm>
            <a:off x="3934966" y="1274131"/>
            <a:ext cx="2673191" cy="28104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bwMode="auto">
          <a:xfrm>
            <a:off x="360854" y="469753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80975" eaLnBrk="1"/>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4108817"/>
          </a:xfrm>
        </p:spPr>
        <p:txBody>
          <a:bodyPr/>
          <a:lstStyle/>
          <a:p>
            <a:pPr hangingPunct="0"/>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搅拌器选用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的材质最好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玻璃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铜质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03575" y="4835397"/>
            <a:ext cx="1046020" cy="423292"/>
          </a:xfrm>
          <a:prstGeom prst="rect">
            <a:avLst/>
          </a:prstGeom>
        </p:spPr>
      </p:pic>
      <p:sp>
        <p:nvSpPr>
          <p:cNvPr id="10" name="内容占位符 1"/>
          <p:cNvSpPr txBox="1"/>
          <p:nvPr/>
        </p:nvSpPr>
        <p:spPr bwMode="auto">
          <a:xfrm>
            <a:off x="360854" y="531356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防止热量扩散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搅拌器最好使用玻璃材质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金属的导热性能好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不宜</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2"/>
          <a:stretch>
            <a:fillRect/>
          </a:stretch>
        </p:blipFill>
        <p:spPr>
          <a:xfrm>
            <a:off x="357448" y="5422260"/>
            <a:ext cx="999732" cy="409339"/>
          </a:xfrm>
          <a:prstGeom prst="rect">
            <a:avLst/>
          </a:prstGeom>
        </p:spPr>
      </p:pic>
      <p:pic>
        <p:nvPicPr>
          <p:cNvPr id="12" name="wht2.jpg" descr="id:2147492604;FounderCES"/>
          <p:cNvPicPr>
            <a:picLocks noChangeAspect="1"/>
          </p:cNvPicPr>
          <p:nvPr/>
        </p:nvPicPr>
        <p:blipFill>
          <a:blip r:embed="rId3"/>
          <a:stretch>
            <a:fillRect/>
          </a:stretch>
        </p:blipFill>
        <p:spPr>
          <a:xfrm>
            <a:off x="4295006" y="1372444"/>
            <a:ext cx="2673191" cy="28104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bwMode="auto">
          <a:xfrm>
            <a:off x="360854" y="418286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减少热量损失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576248"/>
          </a:xfrm>
        </p:spPr>
        <p:txBody>
          <a:bodyPr/>
          <a:lstStyle/>
          <a:p>
            <a:pPr hangingPunct="0"/>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碎泡沫塑料的作用是</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wht2.jpg" descr="id:2147492604;FounderCES"/>
          <p:cNvPicPr>
            <a:picLocks noChangeAspect="1"/>
          </p:cNvPicPr>
          <p:nvPr/>
        </p:nvPicPr>
        <p:blipFill>
          <a:blip r:embed="rId1"/>
          <a:stretch>
            <a:fillRect/>
          </a:stretch>
        </p:blipFill>
        <p:spPr>
          <a:xfrm>
            <a:off x="4295006" y="1372444"/>
            <a:ext cx="2673191" cy="2810419"/>
          </a:xfrm>
          <a:prstGeom prst="rect">
            <a:avLst/>
          </a:prstGeom>
        </p:spPr>
      </p:pic>
      <p:pic>
        <p:nvPicPr>
          <p:cNvPr id="2" name="图片 1"/>
          <p:cNvPicPr>
            <a:picLocks noChangeAspect="1"/>
          </p:cNvPicPr>
          <p:nvPr/>
        </p:nvPicPr>
        <p:blipFill>
          <a:blip r:embed="rId2"/>
          <a:stretch>
            <a:fillRect/>
          </a:stretch>
        </p:blipFill>
        <p:spPr>
          <a:xfrm>
            <a:off x="403575" y="4320725"/>
            <a:ext cx="1046020" cy="423292"/>
          </a:xfrm>
          <a:prstGeom prst="rect">
            <a:avLst/>
          </a:prstGeom>
        </p:spPr>
      </p:pic>
      <p:sp>
        <p:nvSpPr>
          <p:cNvPr id="10" name="内容占位符 1"/>
          <p:cNvSpPr txBox="1"/>
          <p:nvPr/>
        </p:nvSpPr>
        <p:spPr bwMode="auto">
          <a:xfrm>
            <a:off x="360854" y="479889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泡沫塑料的作用是保温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减少热量损失。</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3"/>
          <a:stretch>
            <a:fillRect/>
          </a:stretch>
        </p:blipFill>
        <p:spPr>
          <a:xfrm>
            <a:off x="357448" y="4907588"/>
            <a:ext cx="999732" cy="4093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p:cNvSpPr txBox="1"/>
          <p:nvPr/>
        </p:nvSpPr>
        <p:spPr bwMode="auto">
          <a:xfrm>
            <a:off x="360854" y="363549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酸、碱混合时有液体溅出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合理即可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1"/>
          <a:stretch>
            <a:fillRect/>
          </a:stretch>
        </p:blipFill>
        <p:spPr>
          <a:xfrm>
            <a:off x="403575" y="3782153"/>
            <a:ext cx="1046020" cy="423292"/>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874826"/>
              </a:xfrm>
            </p:spPr>
            <p:txBody>
              <a:bodyPr/>
              <a:lstStyle/>
              <a:p>
                <a:pPr hangingPunct="0"/>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体积均为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的稀盐酸、</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溶液的浓度分别为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0.50 </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0.55 </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测得三次实验的平均温差为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。已知盐酸和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溶液的密度均按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计算，反应后混合溶液的比热容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d>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计算。该实验中测定中和反应的反应热为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保留三位有效数字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，该数值与中和反应的反应热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误差，请从实验操作角度分析造成该测定误差的一种可能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874826"/>
              </a:xfrm>
              <a:blipFill rotWithShape="1">
                <a:blip r:embed="rId2"/>
                <a:stretch>
                  <a:fillRect l="-2" t="-1082" r="1" b="6"/>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223128"/>
            <a:ext cx="11485848" cy="5008230"/>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反应热及其测定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认识体系与环境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以研究盐酸与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溶液的反应为例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：指因温度不同而在体系与环境之间交换或传递的能量。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2"/>
          <a:stretch>
            <a:fillRect/>
          </a:stretch>
        </p:blipFill>
        <p:spPr>
          <a:xfrm>
            <a:off x="360854" y="1334747"/>
            <a:ext cx="1536380" cy="461604"/>
          </a:xfrm>
          <a:prstGeom prst="rect">
            <a:avLst/>
          </a:prstGeom>
        </p:spPr>
      </p:pic>
      <p:pic>
        <p:nvPicPr>
          <p:cNvPr id="2" name="cx445a.jpg" descr="id:2147492462;FounderCES"/>
          <p:cNvPicPr>
            <a:picLocks noChangeAspect="1"/>
          </p:cNvPicPr>
          <p:nvPr/>
        </p:nvPicPr>
        <p:blipFill>
          <a:blip r:embed="rId3"/>
          <a:stretch>
            <a:fillRect/>
          </a:stretch>
        </p:blipFill>
        <p:spPr>
          <a:xfrm>
            <a:off x="3070870" y="2564904"/>
            <a:ext cx="5505227" cy="281769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txBox="1"/>
              <p:nvPr/>
            </p:nvSpPr>
            <p:spPr bwMode="auto">
              <a:xfrm>
                <a:off x="360854" y="818782"/>
                <a:ext cx="11485848" cy="360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反应放出的热量为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1379.4J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1.379</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反应产生的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0.50</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0.025</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则中和热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𝟕𝟗𝟒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𝟎𝟐𝟓𝐦𝐨𝐥</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测量放出的热量比实际值偏小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则测量过程中可能有热量散失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可能的原因有酸、碱混合时有液体溅出或温度计测完一种溶液温度后未用蒸馏水洗涤就直接测定另一种溶液温度或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溶液分批次倒入稀盐酸中等。</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818782"/>
                <a:ext cx="11485848" cy="3603807"/>
              </a:xfrm>
              <a:prstGeom prst="rect">
                <a:avLst/>
              </a:prstGeom>
              <a:blipFill rotWithShape="1">
                <a:blip r:embed="rId1"/>
                <a:stretch>
                  <a:fillRect l="-2" t="-853" r="1" b="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图片 5"/>
          <p:cNvPicPr>
            <a:picLocks noChangeAspect="1"/>
          </p:cNvPicPr>
          <p:nvPr/>
        </p:nvPicPr>
        <p:blipFill>
          <a:blip r:embed="rId2"/>
          <a:stretch>
            <a:fillRect/>
          </a:stretch>
        </p:blipFill>
        <p:spPr>
          <a:xfrm>
            <a:off x="357448" y="918512"/>
            <a:ext cx="999732" cy="409339"/>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13024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从宏观和微观的角度理解反应热产生的原因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从反应物和生成物的总能量相对大小的角度分析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1"/>
          <a:stretch>
            <a:fillRect/>
          </a:stretch>
        </p:blipFill>
        <p:spPr>
          <a:xfrm>
            <a:off x="406574" y="908720"/>
            <a:ext cx="952500" cy="334010"/>
          </a:xfrm>
          <a:prstGeom prst="rect">
            <a:avLst/>
          </a:prstGeom>
        </p:spPr>
      </p:pic>
      <p:pic>
        <p:nvPicPr>
          <p:cNvPr id="2" name="cx447.jpg" descr="id:2147492632;FounderCES"/>
          <p:cNvPicPr>
            <a:picLocks noChangeAspect="1"/>
          </p:cNvPicPr>
          <p:nvPr/>
        </p:nvPicPr>
        <p:blipFill>
          <a:blip r:embed="rId2"/>
          <a:stretch>
            <a:fillRect/>
          </a:stretch>
        </p:blipFill>
        <p:spPr>
          <a:xfrm>
            <a:off x="3430910" y="2061378"/>
            <a:ext cx="2304256" cy="2141592"/>
          </a:xfrm>
          <a:prstGeom prst="rect">
            <a:avLst/>
          </a:prstGeom>
        </p:spPr>
      </p:pic>
      <p:pic>
        <p:nvPicPr>
          <p:cNvPr id="4" name="cx448.jpg" descr="id:2147492639;FounderCES"/>
          <p:cNvPicPr>
            <a:picLocks noChangeAspect="1"/>
          </p:cNvPicPr>
          <p:nvPr/>
        </p:nvPicPr>
        <p:blipFill>
          <a:blip r:embed="rId3"/>
          <a:stretch>
            <a:fillRect/>
          </a:stretch>
        </p:blipFill>
        <p:spPr>
          <a:xfrm>
            <a:off x="6671269" y="2061378"/>
            <a:ext cx="2374715" cy="2177257"/>
          </a:xfrm>
          <a:prstGeom prst="rect">
            <a:avLst/>
          </a:prstGeom>
        </p:spPr>
      </p:pic>
      <p:sp>
        <p:nvSpPr>
          <p:cNvPr id="7" name="文本框 6"/>
          <p:cNvSpPr txBox="1"/>
          <p:nvPr/>
        </p:nvSpPr>
        <p:spPr>
          <a:xfrm>
            <a:off x="3837240" y="4364920"/>
            <a:ext cx="1512168"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吸热反应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p:cNvSpPr txBox="1"/>
          <p:nvPr/>
        </p:nvSpPr>
        <p:spPr>
          <a:xfrm>
            <a:off x="7103318" y="4364920"/>
            <a:ext cx="1512168" cy="576248"/>
          </a:xfrm>
          <a:prstGeom prst="rect">
            <a:avLst/>
          </a:prstGeom>
          <a:noFill/>
        </p:spPr>
        <p:txBody>
          <a:bodyPr wrap="square">
            <a:spAutoFit/>
          </a:bodyPr>
          <a:lstStyle/>
          <a:p>
            <a:pPr algn="ctr" hangingPunct="0">
              <a:lnSpc>
                <a:spcPct val="150000"/>
              </a:lnSpc>
            </a:pP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放热反应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从反应热的量化参数</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键能的角度分析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x449.jpg" descr="id:2147492646;FounderCES"/>
          <p:cNvPicPr>
            <a:picLocks noChangeAspect="1"/>
          </p:cNvPicPr>
          <p:nvPr/>
        </p:nvPicPr>
        <p:blipFill>
          <a:blip r:embed="rId1"/>
          <a:stretch>
            <a:fillRect/>
          </a:stretch>
        </p:blipFill>
        <p:spPr>
          <a:xfrm>
            <a:off x="3394906" y="1628800"/>
            <a:ext cx="5400600" cy="287036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焓变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根据物质具有的能量来计算：</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生成物</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反应物</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根据化学键来计算：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tabLst>
                <a:tab pos="11688445" algn="r"/>
              </a:tabLst>
            </a:pP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＝反应物的键能总和－生成物的键能总和＝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反应物断键吸收的总能量－生成物成键放出的总能量。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2"/>
          <p:cNvSpPr txBox="1"/>
          <p:nvPr/>
        </p:nvSpPr>
        <p:spPr bwMode="auto">
          <a:xfrm>
            <a:off x="360854" y="4448559"/>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反应物的总能量高于生成物的总能量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该反应为放热反应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一氧化碳和水蒸气在加热条件下反应生成二氧化碳和氢气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所给反应为放热反应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则逆反应为吸热反应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要吸收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210623"/>
          </a:xfrm>
        </p:spPr>
        <p:txBody>
          <a:bodyPr/>
          <a:lstStyle/>
          <a:p>
            <a:pPr hangingPunct="0"/>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辽宁抚顺高二期中</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反应的能量变化</a:t>
            </a:r>
            <a:endPar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如图所示，下列有关二者反应的说法正确的是</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该反应为吸热反应</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具有的总能量大于</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具有的总能量</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该反应不需要加热就能进行</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要放出</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典例2.EPS" descr="id:2147492653;FounderCES"/>
          <p:cNvPicPr>
            <a:picLocks noChangeAspect="1"/>
          </p:cNvPicPr>
          <p:nvPr/>
        </p:nvPicPr>
        <p:blipFill>
          <a:blip r:embed="rId1"/>
          <a:stretch>
            <a:fillRect/>
          </a:stretch>
        </p:blipFill>
        <p:spPr>
          <a:xfrm>
            <a:off x="387229" y="899928"/>
            <a:ext cx="1167995" cy="375767"/>
          </a:xfrm>
          <a:prstGeom prst="rect">
            <a:avLst/>
          </a:prstGeom>
        </p:spPr>
      </p:pic>
      <p:pic>
        <p:nvPicPr>
          <p:cNvPr id="3" name="cx450.jpg" descr="id:2147492660;FounderCES"/>
          <p:cNvPicPr>
            <a:picLocks noChangeAspect="1"/>
          </p:cNvPicPr>
          <p:nvPr/>
        </p:nvPicPr>
        <p:blipFill>
          <a:blip r:embed="rId2"/>
          <a:stretch>
            <a:fillRect/>
          </a:stretch>
        </p:blipFill>
        <p:spPr>
          <a:xfrm>
            <a:off x="9137876" y="899928"/>
            <a:ext cx="2735201" cy="2236507"/>
          </a:xfrm>
          <a:prstGeom prst="rect">
            <a:avLst/>
          </a:prstGeom>
        </p:spPr>
      </p:pic>
      <p:pic>
        <p:nvPicPr>
          <p:cNvPr id="4" name="图片 3"/>
          <p:cNvPicPr>
            <a:picLocks noChangeAspect="1"/>
          </p:cNvPicPr>
          <p:nvPr/>
        </p:nvPicPr>
        <p:blipFill>
          <a:blip r:embed="rId3"/>
          <a:stretch>
            <a:fillRect/>
          </a:stretch>
        </p:blipFill>
        <p:spPr>
          <a:xfrm>
            <a:off x="334046" y="4557499"/>
            <a:ext cx="1046020" cy="428292"/>
          </a:xfrm>
          <a:prstGeom prst="rect">
            <a:avLst/>
          </a:prstGeom>
        </p:spPr>
      </p:pic>
      <p:pic>
        <p:nvPicPr>
          <p:cNvPr id="5" name="图片 4"/>
          <p:cNvPicPr>
            <a:picLocks noChangeAspect="1"/>
          </p:cNvPicPr>
          <p:nvPr/>
        </p:nvPicPr>
        <p:blipFill>
          <a:blip r:embed="rId4"/>
          <a:stretch>
            <a:fillRect/>
          </a:stretch>
        </p:blipFill>
        <p:spPr>
          <a:xfrm>
            <a:off x="403575" y="4023201"/>
            <a:ext cx="1046020" cy="423292"/>
          </a:xfrm>
          <a:prstGeom prst="rect">
            <a:avLst/>
          </a:prstGeom>
        </p:spPr>
      </p:pic>
      <p:sp>
        <p:nvSpPr>
          <p:cNvPr id="7" name="文本框 6"/>
          <p:cNvSpPr txBox="1"/>
          <p:nvPr/>
        </p:nvSpPr>
        <p:spPr>
          <a:xfrm>
            <a:off x="1441581" y="3886893"/>
            <a:ext cx="526926" cy="559640"/>
          </a:xfrm>
          <a:prstGeom prst="rect">
            <a:avLst/>
          </a:prstGeom>
          <a:noFill/>
        </p:spPr>
        <p:txBody>
          <a:bodyPr wrap="square">
            <a:spAutoFit/>
          </a:bodyPr>
          <a:lstStyle/>
          <a:p>
            <a:pPr>
              <a:lnSpc>
                <a:spcPct val="150000"/>
              </a:lnSpc>
            </a:pPr>
            <a:r>
              <a:rPr lang="en-US" altLang="zh-CN" sz="2300" b="1">
                <a:solidFill>
                  <a:srgbClr val="000000"/>
                </a:solidFill>
                <a:effectLst/>
              </a:rPr>
              <a:t>B</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1"/>
            <a:ext cx="11449862" cy="4452109"/>
          </a:xfrm>
          <a:prstGeom prst="rect">
            <a:avLst/>
          </a:prstGeom>
        </p:spPr>
      </p:pic>
      <p:sp>
        <p:nvSpPr>
          <p:cNvPr id="5" name="内容占位符 4"/>
          <p:cNvSpPr>
            <a:spLocks noGrp="1"/>
          </p:cNvSpPr>
          <p:nvPr>
            <p:ph idx="1"/>
          </p:nvPr>
        </p:nvSpPr>
        <p:spPr>
          <a:xfrm>
            <a:off x="360854" y="953545"/>
            <a:ext cx="11485848" cy="4454233"/>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判断吸热反应、放热反应的依据与误区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吸热反应、放热反应判断的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两大依据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理论依据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反应物与生成物总能量的相对大小。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计算依据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断裂化学键吸收的总能量与形成化学键放出的总能量的相对大小。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吸热反应、放热反应判断的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两大误区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误认为与反应条件有关。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误认为只要吸热就是吸热反应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只要放热就是放热反应。如水蒸气液化放出热量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但该过程不是放热反应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而是放热过程。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87208" y="997188"/>
            <a:ext cx="2039559" cy="49767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燃烧热的计算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燃烧热的含义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2688;FounderCES"/>
          <p:cNvPicPr>
            <a:picLocks noChangeAspect="1"/>
          </p:cNvPicPr>
          <p:nvPr/>
        </p:nvPicPr>
        <p:blipFill>
          <a:blip r:embed="rId1"/>
          <a:stretch>
            <a:fillRect/>
          </a:stretch>
        </p:blipFill>
        <p:spPr>
          <a:xfrm>
            <a:off x="406574" y="910392"/>
            <a:ext cx="952500" cy="334537"/>
          </a:xfrm>
          <a:prstGeom prst="rect">
            <a:avLst/>
          </a:prstGeom>
        </p:spPr>
      </p:pic>
      <p:pic>
        <p:nvPicPr>
          <p:cNvPr id="3" name="cx451.jpg" descr="id:2147492695;FounderCES"/>
          <p:cNvPicPr>
            <a:picLocks noChangeAspect="1"/>
          </p:cNvPicPr>
          <p:nvPr/>
        </p:nvPicPr>
        <p:blipFill>
          <a:blip r:embed="rId2"/>
          <a:stretch>
            <a:fillRect/>
          </a:stretch>
        </p:blipFill>
        <p:spPr>
          <a:xfrm>
            <a:off x="3862958" y="2009092"/>
            <a:ext cx="4583470" cy="2949275"/>
          </a:xfrm>
          <a:prstGeom prst="rect">
            <a:avLst/>
          </a:prstGeom>
        </p:spPr>
      </p:pic>
      <p:pic>
        <p:nvPicPr>
          <p:cNvPr id="5" name="图片 4"/>
          <p:cNvPicPr>
            <a:picLocks noChangeAspect="1"/>
          </p:cNvPicPr>
          <p:nvPr/>
        </p:nvPicPr>
        <p:blipFill>
          <a:blip r:embed="rId3"/>
          <a:stretch>
            <a:fillRect/>
          </a:stretch>
        </p:blipFill>
        <p:spPr>
          <a:xfrm>
            <a:off x="343711" y="5179074"/>
            <a:ext cx="11502991" cy="1130246"/>
          </a:xfrm>
          <a:prstGeom prst="rect">
            <a:avLst/>
          </a:prstGeom>
        </p:spPr>
      </p:pic>
      <p:pic>
        <p:nvPicPr>
          <p:cNvPr id="7" name="图片 6"/>
          <p:cNvPicPr>
            <a:picLocks noChangeAspect="1"/>
          </p:cNvPicPr>
          <p:nvPr/>
        </p:nvPicPr>
        <p:blipFill>
          <a:blip r:embed="rId4"/>
          <a:stretch>
            <a:fillRect/>
          </a:stretch>
        </p:blipFill>
        <p:spPr>
          <a:xfrm>
            <a:off x="415128" y="5179074"/>
            <a:ext cx="2076519" cy="497429"/>
          </a:xfrm>
          <a:prstGeom prst="rect">
            <a:avLst/>
          </a:prstGeom>
        </p:spPr>
      </p:pic>
      <p:sp>
        <p:nvSpPr>
          <p:cNvPr id="8" name="内容占位符 4"/>
          <p:cNvSpPr txBox="1"/>
          <p:nvPr/>
        </p:nvSpPr>
        <p:spPr bwMode="auto">
          <a:xfrm>
            <a:off x="360854" y="50884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表示燃烧热的热化学方程式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燃烧的热化学方程式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的书写</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不同。写前者时可燃物必须为</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写后者时不强调可燃物的物质的量</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可为任意值。</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5585"/>
          </a:xfrm>
        </p:spPr>
        <p:txBody>
          <a:bodyPr/>
          <a:lstStyle/>
          <a:p>
            <a:pPr hangingPunct="0"/>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燃烧热和中和热的比较</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265128"/>
          <a:ext cx="11485848" cy="4114800"/>
        </p:xfrm>
        <a:graphic>
          <a:graphicData uri="http://schemas.openxmlformats.org/drawingml/2006/table">
            <a:tbl>
              <a:tblPr firstRow="1" firstCol="1" bandRow="1"/>
              <a:tblGrid>
                <a:gridCol w="981824"/>
                <a:gridCol w="1656184"/>
                <a:gridCol w="4680520"/>
                <a:gridCol w="4167320"/>
              </a:tblGrid>
              <a:tr h="225770">
                <a:tc gridSpan="2">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燃烧热</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25770">
                <a:tc rowSpan="2">
                  <a:txBody>
                    <a:bodyPr/>
                    <a:lstStyle/>
                    <a:p>
                      <a:pPr algn="ctr" hangingPunct="0">
                        <a:lnSpc>
                          <a:spcPct val="150000"/>
                        </a:lnSpc>
                        <a:buNone/>
                      </a:pPr>
                      <a:r>
                        <a:rPr lang="zh-CN" sz="20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能量变化</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2">
                  <a:txBody>
                    <a:bodyPr/>
                    <a:lstStyle/>
                    <a:p>
                      <a:pPr algn="ctr" hangingPunct="0">
                        <a:lnSpc>
                          <a:spcPct val="150000"/>
                        </a:lnSpc>
                        <a:buNone/>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放热反应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r h="197204">
                <a:tc vMerge="1">
                  <a:tcPr/>
                </a:tc>
                <a:tc>
                  <a:txBody>
                    <a:bodyPr/>
                    <a:lstStyle/>
                    <a:p>
                      <a:pPr algn="ctr" hangingPunct="0">
                        <a:lnSpc>
                          <a:spcPct val="150000"/>
                        </a:lnSpc>
                        <a:buNone/>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及其</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2">
                  <a:txBody>
                    <a:bodyPr/>
                    <a:lstStyle/>
                    <a:p>
                      <a:pPr algn="ctr" hangingPunct="0">
                        <a:lnSpc>
                          <a:spcPct val="150000"/>
                        </a:lnSpc>
                        <a:buNone/>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常用单位均为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cPr/>
                </a:tc>
              </a:tr>
              <a:tr h="225770">
                <a:tc rowSpan="4">
                  <a:txBody>
                    <a:bodyPr/>
                    <a:lstStyle/>
                    <a:p>
                      <a:pPr algn="ctr" hangingPunct="0">
                        <a:lnSpc>
                          <a:spcPct val="150000"/>
                        </a:lnSpc>
                        <a:buNone/>
                      </a:pPr>
                      <a:r>
                        <a:rPr lang="zh-CN" sz="20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a:lnSpc>
                          <a:spcPct val="150000"/>
                        </a:lnSpc>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不一定为</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altLang="en-US" sz="2000" dirty="0"/>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225770">
                <a:tc vMerge="1">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不确定</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a:lnSpc>
                          <a:spcPct val="150000"/>
                        </a:lnSpc>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生成水的物质的量为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altLang="en-US" sz="2000"/>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89865">
                <a:tc vMerge="1">
                  <a:tcPr/>
                </a:tc>
                <a:tc>
                  <a:txBody>
                    <a:bodyPr/>
                    <a:lstStyle/>
                    <a:p>
                      <a:pPr algn="ctr" hangingPunct="0">
                        <a:lnSpc>
                          <a:spcPct val="150000"/>
                        </a:lnSpc>
                        <a:buNone/>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反应热</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的含义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101</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kPa</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纯物质完全</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燃烧生成</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指定产物时所放出的热量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a:lnSpc>
                          <a:spcPct val="150000"/>
                        </a:lnSpc>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在稀溶液里</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强酸与强碱发生中和反应生成</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水时所放出的热量</a:t>
                      </a:r>
                      <a:endParaRPr lang="zh-CN" altLang="en-US" sz="2000" dirty="0"/>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17739">
                <a:tc vMerge="1">
                  <a:tcPr/>
                </a:tc>
                <a:tc>
                  <a:txBody>
                    <a:bodyPr/>
                    <a:lstStyle/>
                    <a:p>
                      <a:pPr algn="ctr" hangingPunct="0">
                        <a:lnSpc>
                          <a:spcPct val="150000"/>
                        </a:lnSpc>
                        <a:buNone/>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表示方法</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燃烧热</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0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0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en-US" sz="2000" b="1" baseline="30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sz="20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中和热为</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57.3</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0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57.3</a:t>
                      </a:r>
                      <a:r>
                        <a:rPr lang="en-US"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0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en-US" sz="2000" dirty="0"/>
                    </a:p>
                  </a:txBody>
                  <a:tcPr marL="14423" marR="1442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70769"/>
              </a:xfrm>
            </p:spPr>
            <p:txBody>
              <a:bodyPr/>
              <a:lstStyle/>
              <a:p>
                <a:pPr indent="635"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燃烧热的计算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由燃烧热的定义可知，可燃物完全燃烧产生的热量＝可燃物的物质的量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其燃</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烧热，即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可燃物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｜，物质的燃烧热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n</m:t>
                        </m:r>
                        <m:r>
                          <m:rPr>
                            <m:nor/>
                          </m:rPr>
                          <a:rPr lang="zh-CN" altLang="en-US"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可燃物</m:t>
                        </m:r>
                        <m:r>
                          <m:rPr>
                            <m:nor/>
                          </m:rPr>
                          <a:rPr lang="zh-CN" altLang="en-US">
                            <a:latin typeface="Cambria Math" panose="02040503050406030204" pitchFamily="18" charset="0"/>
                          </a:rPr>
                          <m:t> </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70769"/>
              </a:xfrm>
              <a:blipFill rotWithShape="1">
                <a:blip r:embed="rId1"/>
                <a:stretch>
                  <a:fillRect l="-2" t="-34" r="1" b="3"/>
                </a:stretch>
              </a:blipFill>
            </p:spPr>
            <p:txBody>
              <a:bodyPr/>
              <a:lstStyle/>
              <a:p>
                <a:r>
                  <a:rPr lang="zh-CN" altLang="en-US">
                    <a:noFill/>
                  </a:rPr>
                  <a:t> </a:t>
                </a:r>
              </a:p>
            </p:txBody>
          </p:sp>
        </mc:Fallback>
      </mc:AlternateContent>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516988"/>
              </a:xfrm>
            </p:spPr>
            <p:txBody>
              <a:bodyPr/>
              <a:lstStyle/>
              <a:p>
                <a:pPr hangingPunct="0">
                  <a:tabLst>
                    <a:tab pos="61849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以下几个热化学方程式能表示相应物质的燃烧热的是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61849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110.5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61849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393.5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61849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571.6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61849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193.0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516988"/>
              </a:xfrm>
              <a:blipFill rotWithShape="1">
                <a:blip r:embed="rId1"/>
                <a:stretch>
                  <a:fillRect l="-2" t="-18" r="1" b="-13152"/>
                </a:stretch>
              </a:blipFill>
            </p:spPr>
            <p:txBody>
              <a:bodyPr/>
              <a:lstStyle/>
              <a:p>
                <a:r>
                  <a:rPr lang="zh-CN" altLang="en-US">
                    <a:noFill/>
                  </a:rPr>
                  <a:t> </a:t>
                </a:r>
              </a:p>
            </p:txBody>
          </p:sp>
        </mc:Fallback>
      </mc:AlternateContent>
      <p:pic>
        <p:nvPicPr>
          <p:cNvPr id="6" name="图片 5"/>
          <p:cNvPicPr>
            <a:picLocks noChangeAspect="1"/>
          </p:cNvPicPr>
          <p:nvPr/>
        </p:nvPicPr>
        <p:blipFill>
          <a:blip r:embed="rId2"/>
          <a:stretch>
            <a:fillRect/>
          </a:stretch>
        </p:blipFill>
        <p:spPr>
          <a:xfrm>
            <a:off x="284985" y="4265414"/>
            <a:ext cx="1046020" cy="423292"/>
          </a:xfrm>
          <a:prstGeom prst="rect">
            <a:avLst/>
          </a:prstGeom>
        </p:spPr>
      </p:pic>
      <p:pic>
        <p:nvPicPr>
          <p:cNvPr id="10" name="24典例3.EPS" descr="id:2147492717;FounderCES"/>
          <p:cNvPicPr>
            <a:picLocks noChangeAspect="1"/>
          </p:cNvPicPr>
          <p:nvPr/>
        </p:nvPicPr>
        <p:blipFill>
          <a:blip r:embed="rId3"/>
          <a:stretch>
            <a:fillRect/>
          </a:stretch>
        </p:blipFill>
        <p:spPr>
          <a:xfrm>
            <a:off x="387229" y="890790"/>
            <a:ext cx="1167995" cy="376726"/>
          </a:xfrm>
          <a:prstGeom prst="rect">
            <a:avLst/>
          </a:prstGeom>
        </p:spPr>
      </p:pic>
      <p:sp>
        <p:nvSpPr>
          <p:cNvPr id="3" name="文本框 2"/>
          <p:cNvSpPr txBox="1"/>
          <p:nvPr/>
        </p:nvSpPr>
        <p:spPr>
          <a:xfrm>
            <a:off x="1331005" y="4246227"/>
            <a:ext cx="454918"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等温条件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下，化学反应体系向环境释放或从环境吸收的热量，称为化学反应的热效应，简称反应热。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符号：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测定方法：通过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量热计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4216006"/>
            <a:ext cx="11485848" cy="1238343"/>
          </a:xfrm>
          <a:prstGeom prst="rect">
            <a:avLst/>
          </a:prstGeom>
        </p:spPr>
      </p:pic>
      <p:sp>
        <p:nvSpPr>
          <p:cNvPr id="5" name="内容占位符 4"/>
          <p:cNvSpPr txBox="1"/>
          <p:nvPr/>
        </p:nvSpPr>
        <p:spPr bwMode="auto">
          <a:xfrm>
            <a:off x="360854" y="419221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反应热概念中的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等温条件下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是指化学反应发生后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使反应后体系的温度恢复到反应前体系的温度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即反应前后体系的温度相等。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2469;FounderCES"/>
          <p:cNvPicPr>
            <a:picLocks noChangeAspect="1"/>
          </p:cNvPicPr>
          <p:nvPr/>
        </p:nvPicPr>
        <p:blipFill>
          <a:blip r:embed="rId2"/>
          <a:stretch>
            <a:fillRect/>
          </a:stretch>
        </p:blipFill>
        <p:spPr>
          <a:xfrm>
            <a:off x="578638" y="4342074"/>
            <a:ext cx="1944216" cy="3822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33403"/>
              </a:xfrm>
            </p:spPr>
            <p:txBody>
              <a:bodyPr/>
              <a:lstStyle/>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表示燃烧热的热化学方程式应满足以下两点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一是物质完全燃烧并形成稳定的氧化物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二是发生燃烧的物质的化学计量数必须是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。碳没有完全燃烧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393.5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可以表示碳的燃烧热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化学计量数不是</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表示燃烧热时的可燃物的化学计量数为</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燃烧热时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的燃烧产物应是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与液态水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33403"/>
              </a:xfrm>
              <a:blipFill rotWithShape="1">
                <a:blip r:embed="rId1"/>
                <a:stretch>
                  <a:fillRect l="-2" t="-18" r="1" b="-2940"/>
                </a:stretch>
              </a:blipFill>
            </p:spPr>
            <p:txBody>
              <a:bodyPr/>
              <a:lstStyle/>
              <a:p>
                <a:r>
                  <a:rPr lang="zh-CN" altLang="en-US">
                    <a:noFill/>
                  </a:rPr>
                  <a:t> </a:t>
                </a:r>
              </a:p>
            </p:txBody>
          </p:sp>
        </mc:Fallback>
      </mc:AlternateContent>
      <p:pic>
        <p:nvPicPr>
          <p:cNvPr id="8" name="图片 7"/>
          <p:cNvPicPr>
            <a:picLocks noChangeAspect="1"/>
          </p:cNvPicPr>
          <p:nvPr/>
        </p:nvPicPr>
        <p:blipFill>
          <a:blip r:embed="rId2"/>
          <a:stretch>
            <a:fillRect/>
          </a:stretch>
        </p:blipFill>
        <p:spPr>
          <a:xfrm>
            <a:off x="478582" y="854930"/>
            <a:ext cx="1034406" cy="468411"/>
          </a:xfrm>
          <a:prstGeom prst="rect">
            <a:avLst/>
          </a:prstGeom>
        </p:spPr>
      </p:pic>
      <p:pic>
        <p:nvPicPr>
          <p:cNvPr id="2" name="箭头右下.eps" descr="id:2147492731;FounderCES"/>
          <p:cNvPicPr>
            <a:picLocks noChangeAspect="1"/>
          </p:cNvPicPr>
          <p:nvPr/>
        </p:nvPicPr>
        <p:blipFill>
          <a:blip r:embed="rId3"/>
          <a:stretch>
            <a:fillRect/>
          </a:stretch>
        </p:blipFill>
        <p:spPr>
          <a:xfrm>
            <a:off x="1822615" y="3140968"/>
            <a:ext cx="456167" cy="36004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60854" y="1007130"/>
            <a:ext cx="11485848" cy="2166726"/>
          </a:xfrm>
          <a:prstGeom prst="rect">
            <a:avLst/>
          </a:prstGeom>
        </p:spPr>
      </p:pic>
      <p:pic>
        <p:nvPicPr>
          <p:cNvPr id="2" name="图片 1"/>
          <p:cNvPicPr>
            <a:picLocks noChangeAspect="1"/>
          </p:cNvPicPr>
          <p:nvPr/>
        </p:nvPicPr>
        <p:blipFill>
          <a:blip r:embed="rId2"/>
          <a:stretch>
            <a:fillRect/>
          </a:stretch>
        </p:blipFill>
        <p:spPr>
          <a:xfrm>
            <a:off x="487208" y="997188"/>
            <a:ext cx="2039559" cy="497670"/>
          </a:xfrm>
          <a:prstGeom prst="rect">
            <a:avLst/>
          </a:prstGeom>
        </p:spPr>
      </p:pic>
      <p:sp>
        <p:nvSpPr>
          <p:cNvPr id="4" name="内容占位符 3"/>
          <p:cNvSpPr>
            <a:spLocks noGrp="1"/>
          </p:cNvSpPr>
          <p:nvPr>
            <p:ph idx="1"/>
          </p:nvPr>
        </p:nvSpPr>
        <p:spPr>
          <a:xfrm>
            <a:off x="360854" y="935615"/>
            <a:ext cx="11485848" cy="2308324"/>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书写或判断燃烧热的热化学方程式要做到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可燃物的化学计量数是否为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元素完全燃烧生成的物质是否为指定产物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及单位是否正确。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热化学方程式的书写要求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2752;FounderCES"/>
          <p:cNvPicPr>
            <a:picLocks noChangeAspect="1"/>
          </p:cNvPicPr>
          <p:nvPr/>
        </p:nvPicPr>
        <p:blipFill>
          <a:blip r:embed="rId1"/>
          <a:stretch>
            <a:fillRect/>
          </a:stretch>
        </p:blipFill>
        <p:spPr>
          <a:xfrm>
            <a:off x="359198" y="910808"/>
            <a:ext cx="952500" cy="334537"/>
          </a:xfrm>
          <a:prstGeom prst="rect">
            <a:avLst/>
          </a:prstGeom>
        </p:spPr>
      </p:pic>
      <p:pic>
        <p:nvPicPr>
          <p:cNvPr id="4" name="wht5.jpg" descr="id:2147492759;FounderCES"/>
          <p:cNvPicPr>
            <a:picLocks noChangeAspect="1"/>
          </p:cNvPicPr>
          <p:nvPr/>
        </p:nvPicPr>
        <p:blipFill>
          <a:blip r:embed="rId2"/>
          <a:stretch>
            <a:fillRect/>
          </a:stretch>
        </p:blipFill>
        <p:spPr>
          <a:xfrm>
            <a:off x="2998862" y="1484784"/>
            <a:ext cx="5976664" cy="3447563"/>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1"/>
            <a:ext cx="11386998" cy="5185359"/>
          </a:xfrm>
          <a:prstGeom prst="rect">
            <a:avLst/>
          </a:prstGeom>
        </p:spPr>
      </p:pic>
      <p:pic>
        <p:nvPicPr>
          <p:cNvPr id="2" name="图片 1"/>
          <p:cNvPicPr>
            <a:picLocks noChangeAspect="1"/>
          </p:cNvPicPr>
          <p:nvPr/>
        </p:nvPicPr>
        <p:blipFill>
          <a:blip r:embed="rId2"/>
          <a:stretch>
            <a:fillRect/>
          </a:stretch>
        </p:blipFill>
        <p:spPr>
          <a:xfrm>
            <a:off x="415128" y="999312"/>
            <a:ext cx="2076519" cy="497429"/>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963102"/>
                <a:ext cx="11485848" cy="4696414"/>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热化学方程式中不用标明反应条件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热化学方程式中不再用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来标记气体生成物和难溶生成物。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热化学方程式中一般用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可逆反应中用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即便是有机反应的热化学方程式中也不用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由于同素异形体的结构不同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所以焓不同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故化学式相同的不同单质与相同的物质发生反应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反应的焓变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也不相同。对于化学式相同的同素异形体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还必须在</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化学式后面注明其名称</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963102"/>
                <a:ext cx="11485848" cy="4696414"/>
              </a:xfrm>
              <a:blipFill rotWithShape="1">
                <a:blip r:embed="rId3"/>
                <a:stretch>
                  <a:fillRect l="-2" t="-9" r="1" b="-8348"/>
                </a:stretch>
              </a:blipFill>
            </p:spPr>
            <p:txBody>
              <a:bodyPr/>
              <a:lstStyle/>
              <a:p>
                <a:r>
                  <a:rPr lang="zh-CN" altLang="en-US">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5"/>
              <p:cNvSpPr txBox="1"/>
              <p:nvPr/>
            </p:nvSpPr>
            <p:spPr bwMode="auto">
              <a:xfrm>
                <a:off x="360854" y="1843152"/>
                <a:ext cx="11485848" cy="82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             CO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rPr>
                  <a:t>O</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283</a:t>
                </a:r>
                <a:r>
                  <a:rPr lang="en-US" altLang="zh-CN" b="1">
                    <a:solidFill>
                      <a:srgbClr val="000000"/>
                    </a:solidFill>
                    <a:latin typeface="Times New Roman" panose="02020603050405020304" pitchFamily="18" charset="0"/>
                    <a:ea typeface="楷体" panose="02010609060101010101" pitchFamily="49" charset="-122"/>
                  </a:rPr>
                  <a:t> </a:t>
                </a:r>
                <a:r>
                  <a:rPr lang="en-US" altLang="zh-CN" b="1">
                    <a:solidFill>
                      <a:srgbClr val="000000"/>
                    </a:solidFill>
                    <a:latin typeface="Times New Roman" panose="02020603050405020304" pitchFamily="18" charset="0"/>
                    <a:ea typeface="宋体" panose="02010600030101010101" pitchFamily="2" charset="-122"/>
                  </a:rPr>
                  <a:t>kJ</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p:sp>
            <p:nvSpPr>
              <p:cNvPr id="7" name="内容占位符 5"/>
              <p:cNvSpPr txBox="1">
                <a:spLocks noRot="1" noChangeAspect="1" noMove="1" noResize="1" noEditPoints="1" noAdjustHandles="1" noChangeArrowheads="1" noChangeShapeType="1" noTextEdit="1"/>
              </p:cNvSpPr>
              <p:nvPr/>
            </p:nvSpPr>
            <p:spPr bwMode="auto">
              <a:xfrm>
                <a:off x="360854" y="1843152"/>
                <a:ext cx="11485848" cy="823559"/>
              </a:xfrm>
              <a:prstGeom prst="rect">
                <a:avLst/>
              </a:prstGeom>
              <a:blipFill rotWithShape="1">
                <a:blip r:embed="rId1"/>
                <a:stretch>
                  <a:fillRect l="-2" t="-3747" r="1" b="-982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内容占位符 1"/>
              <p:cNvSpPr txBox="1"/>
              <p:nvPr/>
            </p:nvSpPr>
            <p:spPr bwMode="auto">
              <a:xfrm>
                <a:off x="360854" y="2705093"/>
                <a:ext cx="11485848" cy="248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的热化学方程式为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mtClean="0">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热化学方程式</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中各物质前的化学计量数表示物质的物质的量</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不表示分子或原子个数。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705093"/>
                <a:ext cx="11485848" cy="2481898"/>
              </a:xfrm>
              <a:prstGeom prst="rect">
                <a:avLst/>
              </a:prstGeom>
              <a:blipFill rotWithShape="1">
                <a:blip r:embed="rId2"/>
                <a:stretch>
                  <a:fillRect l="-2" t="-25" r="1" b="-336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1130246"/>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写出下列反应的热化学方程式。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CO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283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典例4.EPS" descr="id:2147492773;FounderCES"/>
          <p:cNvPicPr>
            <a:picLocks noChangeAspect="1"/>
          </p:cNvPicPr>
          <p:nvPr/>
        </p:nvPicPr>
        <p:blipFill>
          <a:blip r:embed="rId3"/>
          <a:stretch>
            <a:fillRect/>
          </a:stretch>
        </p:blipFill>
        <p:spPr>
          <a:xfrm>
            <a:off x="387229" y="891136"/>
            <a:ext cx="1167995" cy="376726"/>
          </a:xfrm>
          <a:prstGeom prst="rect">
            <a:avLst/>
          </a:prstGeom>
        </p:spPr>
      </p:pic>
      <p:pic>
        <p:nvPicPr>
          <p:cNvPr id="3" name="图片 2"/>
          <p:cNvPicPr>
            <a:picLocks noChangeAspect="1"/>
          </p:cNvPicPr>
          <p:nvPr/>
        </p:nvPicPr>
        <p:blipFill>
          <a:blip r:embed="rId4"/>
          <a:stretch>
            <a:fillRect/>
          </a:stretch>
        </p:blipFill>
        <p:spPr>
          <a:xfrm>
            <a:off x="363892" y="2819477"/>
            <a:ext cx="978786" cy="443225"/>
          </a:xfrm>
          <a:prstGeom prst="rect">
            <a:avLst/>
          </a:prstGeom>
        </p:spPr>
      </p:pic>
      <p:pic>
        <p:nvPicPr>
          <p:cNvPr id="5" name="箭头右下.eps" descr="id:2147492787;FounderCES"/>
          <p:cNvPicPr>
            <a:picLocks noChangeAspect="1"/>
          </p:cNvPicPr>
          <p:nvPr/>
        </p:nvPicPr>
        <p:blipFill>
          <a:blip r:embed="rId5"/>
          <a:stretch>
            <a:fillRect/>
          </a:stretch>
        </p:blipFill>
        <p:spPr>
          <a:xfrm>
            <a:off x="766614" y="4174711"/>
            <a:ext cx="432048" cy="341003"/>
          </a:xfrm>
          <a:prstGeom prst="rect">
            <a:avLst/>
          </a:prstGeom>
        </p:spPr>
      </p:pic>
      <p:pic>
        <p:nvPicPr>
          <p:cNvPr id="6" name="图片 5"/>
          <p:cNvPicPr>
            <a:picLocks noChangeAspect="1"/>
          </p:cNvPicPr>
          <p:nvPr/>
        </p:nvPicPr>
        <p:blipFill>
          <a:blip r:embed="rId6"/>
          <a:stretch>
            <a:fillRect/>
          </a:stretch>
        </p:blipFill>
        <p:spPr>
          <a:xfrm>
            <a:off x="360854" y="2153248"/>
            <a:ext cx="1046020" cy="423292"/>
          </a:xfrm>
          <a:prstGeom prst="rect">
            <a:avLst/>
          </a:prstGeom>
        </p:spPr>
      </p:pic>
      <p:sp>
        <p:nvSpPr>
          <p:cNvPr id="8" name="矩形 7"/>
          <p:cNvSpPr/>
          <p:nvPr/>
        </p:nvSpPr>
        <p:spPr>
          <a:xfrm>
            <a:off x="360854" y="3684432"/>
            <a:ext cx="4044697" cy="523220"/>
          </a:xfrm>
          <a:prstGeom prst="rect">
            <a:avLst/>
          </a:prstGeom>
        </p:spPr>
        <p:txBody>
          <a:bodyPr wrap="none">
            <a:spAutoFit/>
          </a:bodyPr>
          <a:lstStyle/>
          <a:p>
            <a:r>
              <a:rPr lang="en-US" altLang="zh-CN" u="wavy" dirty="0">
                <a:solidFill>
                  <a:srgbClr val="000000"/>
                </a:solidFill>
                <a:uFill>
                  <a:solidFill>
                    <a:srgbClr val="00B0F0"/>
                  </a:solidFill>
                </a:uFill>
              </a:rPr>
              <a:t> </a:t>
            </a:r>
            <a:r>
              <a:rPr lang="en-US" altLang="zh-CN" u="wavy" dirty="0" smtClean="0">
                <a:solidFill>
                  <a:srgbClr val="000000"/>
                </a:solidFill>
                <a:uFill>
                  <a:solidFill>
                    <a:srgbClr val="00B0F0"/>
                  </a:solidFill>
                </a:uFill>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 name="内容占位符 1"/>
              <p:cNvSpPr txBox="1"/>
              <p:nvPr/>
            </p:nvSpPr>
            <p:spPr bwMode="auto">
              <a:xfrm>
                <a:off x="360854" y="2434037"/>
                <a:ext cx="11485848" cy="143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24g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吸收的热量为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𝟐𝟔𝟐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131.3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1" name="内容占位符 1"/>
              <p:cNvSpPr txBox="1">
                <a:spLocks noRot="1" noChangeAspect="1" noMove="1" noResize="1" noEditPoints="1" noAdjustHandles="1" noChangeArrowheads="1" noChangeShapeType="1" noTextEdit="1"/>
              </p:cNvSpPr>
              <p:nvPr/>
            </p:nvSpPr>
            <p:spPr bwMode="auto">
              <a:xfrm>
                <a:off x="360854" y="2434037"/>
                <a:ext cx="11485848" cy="1434175"/>
              </a:xfrm>
              <a:prstGeom prst="rect">
                <a:avLst/>
              </a:prstGeom>
              <a:blipFill rotWithShape="1">
                <a:blip r:embed="rId1"/>
                <a:stretch>
                  <a:fillRect l="-2" t="-6" r="1" b="-798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7" name="内容占位符 6"/>
          <p:cNvSpPr>
            <a:spLocks noGrp="1"/>
          </p:cNvSpPr>
          <p:nvPr>
            <p:ph idx="1"/>
          </p:nvPr>
        </p:nvSpPr>
        <p:spPr>
          <a:xfrm>
            <a:off x="360854" y="746120"/>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g 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262.6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334046" y="2611034"/>
            <a:ext cx="1046020" cy="428292"/>
          </a:xfrm>
          <a:prstGeom prst="rect">
            <a:avLst/>
          </a:prstGeom>
        </p:spPr>
      </p:pic>
      <p:pic>
        <p:nvPicPr>
          <p:cNvPr id="9" name="图片 8"/>
          <p:cNvPicPr>
            <a:picLocks noChangeAspect="1"/>
          </p:cNvPicPr>
          <p:nvPr/>
        </p:nvPicPr>
        <p:blipFill>
          <a:blip r:embed="rId3"/>
          <a:stretch>
            <a:fillRect/>
          </a:stretch>
        </p:blipFill>
        <p:spPr>
          <a:xfrm>
            <a:off x="403575" y="2049409"/>
            <a:ext cx="1046020" cy="423292"/>
          </a:xfrm>
          <a:prstGeom prst="rect">
            <a:avLst/>
          </a:prstGeom>
        </p:spPr>
      </p:pic>
      <mc:AlternateContent xmlns:mc="http://schemas.openxmlformats.org/markup-compatibility/2006">
        <mc:Choice xmlns:a14="http://schemas.microsoft.com/office/drawing/2010/main" Requires="a14">
          <p:sp>
            <p:nvSpPr>
              <p:cNvPr id="10" name="内容占位符 2"/>
              <p:cNvSpPr txBox="1"/>
              <p:nvPr/>
            </p:nvSpPr>
            <p:spPr bwMode="auto">
              <a:xfrm>
                <a:off x="1380066" y="1827240"/>
                <a:ext cx="10466636" cy="70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131.3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2"/>
              <p:cNvSpPr txBox="1">
                <a:spLocks noRot="1" noChangeAspect="1" noMove="1" noResize="1" noEditPoints="1" noAdjustHandles="1" noChangeArrowheads="1" noChangeShapeType="1" noTextEdit="1"/>
              </p:cNvSpPr>
              <p:nvPr/>
            </p:nvSpPr>
            <p:spPr bwMode="auto">
              <a:xfrm>
                <a:off x="1380066" y="1827240"/>
                <a:ext cx="10466636" cy="707310"/>
              </a:xfrm>
              <a:prstGeom prst="rect">
                <a:avLst/>
              </a:prstGeom>
              <a:blipFill rotWithShape="1">
                <a:blip r:embed="rId4"/>
                <a:stretch>
                  <a:fillRect l="-2" t="-4358" r="1" b="-156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2"/>
            <a:ext cx="11386998" cy="5310008"/>
          </a:xfrm>
          <a:prstGeom prst="rect">
            <a:avLst/>
          </a:prstGeom>
        </p:spPr>
      </p:pic>
      <p:pic>
        <p:nvPicPr>
          <p:cNvPr id="2" name="图片 1"/>
          <p:cNvPicPr>
            <a:picLocks noChangeAspect="1"/>
          </p:cNvPicPr>
          <p:nvPr/>
        </p:nvPicPr>
        <p:blipFill>
          <a:blip r:embed="rId2"/>
          <a:stretch>
            <a:fillRect/>
          </a:stretch>
        </p:blipFill>
        <p:spPr>
          <a:xfrm>
            <a:off x="415128" y="999312"/>
            <a:ext cx="2076519" cy="497429"/>
          </a:xfrm>
          <a:prstGeom prst="rect">
            <a:avLst/>
          </a:prstGeom>
        </p:spPr>
      </p:pic>
      <p:sp>
        <p:nvSpPr>
          <p:cNvPr id="5" name="内容占位符 4"/>
          <p:cNvSpPr>
            <a:spLocks noGrp="1"/>
          </p:cNvSpPr>
          <p:nvPr>
            <p:ph idx="1"/>
          </p:nvPr>
        </p:nvSpPr>
        <p:spPr>
          <a:xfrm>
            <a:off x="347415" y="962510"/>
            <a:ext cx="11485848" cy="576248"/>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判断热化学方程式的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五审法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HT5A.EPS" descr="id:2147492808;FounderCES"/>
          <p:cNvPicPr>
            <a:picLocks noChangeAspect="1"/>
          </p:cNvPicPr>
          <p:nvPr/>
        </p:nvPicPr>
        <p:blipFill>
          <a:blip r:embed="rId3"/>
          <a:stretch>
            <a:fillRect/>
          </a:stretch>
        </p:blipFill>
        <p:spPr>
          <a:xfrm>
            <a:off x="3646934" y="1667133"/>
            <a:ext cx="5084827" cy="451381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78560"/>
          </a:xfrm>
        </p:spPr>
        <p:txBody>
          <a:bodyPr/>
          <a:lstStyle/>
          <a:p>
            <a:pPr hangingPunct="0"/>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中和反应反应热的测定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简易量热计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实验测量数据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反应物温度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用量筒量取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0.50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盐酸，打开杯盖，倒入量热计的内筒，盖上杯盖，插入温度计，测量并记录盐酸的温度。用水把温度计冲洗干净，擦干备用；用另一个量筒量取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0.55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溶液，用温度计测量并记录</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溶液的温度，取二者温度平均值为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445.jpg" descr="id:2147492476;FounderCES"/>
          <p:cNvPicPr>
            <a:picLocks noChangeAspect="1"/>
          </p:cNvPicPr>
          <p:nvPr/>
        </p:nvPicPr>
        <p:blipFill>
          <a:blip r:embed="rId1">
            <a:clrChange>
              <a:clrFrom>
                <a:srgbClr val="FFFFFE"/>
              </a:clrFrom>
              <a:clrTo>
                <a:srgbClr val="FFFFFE">
                  <a:alpha val="0"/>
                </a:srgbClr>
              </a:clrTo>
            </a:clrChange>
          </a:blip>
          <a:stretch>
            <a:fillRect/>
          </a:stretch>
        </p:blipFill>
        <p:spPr>
          <a:xfrm>
            <a:off x="4844783" y="1988840"/>
            <a:ext cx="2517989" cy="208823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反应后体系温度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打开杯盖，将量筒中的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迅速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倒入量热计的内筒，立即盖上杯盖，插入温度计，用搅拌器匀速搅拌。并准确读取混合溶液的最高温度，记录为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2492896"/>
            <a:ext cx="11485848" cy="671554"/>
          </a:xfrm>
          <a:prstGeom prst="rect">
            <a:avLst/>
          </a:prstGeom>
        </p:spPr>
      </p:pic>
      <p:sp>
        <p:nvSpPr>
          <p:cNvPr id="4" name="内容占位符 4"/>
          <p:cNvSpPr txBox="1"/>
          <p:nvPr/>
        </p:nvSpPr>
        <p:spPr bwMode="auto">
          <a:xfrm>
            <a:off x="360854" y="25047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混合溶液的最高温度是指酸碱恰好完全反应时的温度。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483;FounderCES"/>
          <p:cNvPicPr>
            <a:picLocks noChangeAspect="1"/>
          </p:cNvPicPr>
          <p:nvPr/>
        </p:nvPicPr>
        <p:blipFill>
          <a:blip r:embed="rId2"/>
          <a:stretch>
            <a:fillRect/>
          </a:stretch>
        </p:blipFill>
        <p:spPr>
          <a:xfrm>
            <a:off x="478582" y="2566276"/>
            <a:ext cx="1997250" cy="4670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88639"/>
              </a:xfrm>
            </p:spPr>
            <p:txBody>
              <a:bodyPr/>
              <a:lstStyle/>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重复上述步骤</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至步骤</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两次，记录每次的实验数据，取其平均值作为计算依据。</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实验数据处理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溶液为稀溶液，其密度近似地认为都是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，反应后生成的溶液的比热容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4.18 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。该实验中盐酸和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溶液反应放出的热量是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0.418</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，中和热为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𝟎𝟐𝟓</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988639"/>
              </a:xfrm>
              <a:blipFill rotWithShape="1">
                <a:blip r:embed="rId1"/>
                <a:stretch>
                  <a:fillRect l="-2" t="-21" r="1" b="11"/>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中和热的计算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计算依据：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cm</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为中和反应放出的热量，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为反应混合液的比热容，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为反应混合液的质量，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为反应前后溶液温度的差值。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399462" y="3956050"/>
            <a:ext cx="1872208" cy="607324"/>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77792"/>
              </a:xfrm>
            </p:spPr>
            <p:txBody>
              <a:bodyPr/>
              <a:lstStyle/>
              <a:p>
                <a:pPr hangingPunct="0"/>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计算技巧：为了计算简便，可以近似地认为实验所用酸、碱稀溶液的密度、比热容与水的相同，并忽略量热计的比热容。</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50mL 0.50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盐酸的质量</a:t>
                </a:r>
                <a:r>
                  <a:rPr lang="en-US" altLang="zh-CN" sz="2300"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g</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0.55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溶液的质量</a:t>
                </a:r>
                <a:r>
                  <a:rPr lang="en-US" altLang="zh-CN" sz="2300"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g</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反应后生成的溶液的比热容</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4.18 J</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d>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0.50 </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盐酸与</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 0.55 </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溶液发生中和反应时放出的热量</a:t>
                </a:r>
                <a:r>
                  <a:rPr lang="en-US" altLang="zh-CN" sz="23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cm</a:t>
                </a:r>
                <a:r>
                  <a:rPr lang="en-US" altLang="zh-CN" sz="2300"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0.418</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kJ</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pP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z="2300"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时放出的热量为</a:t>
                </a:r>
                <a14:m>
                  <m:oMath xmlns:m="http://schemas.openxmlformats.org/officeDocument/2006/math">
                    <m:f>
                      <m:f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𝟎𝟐𝟓</m:t>
                        </m:r>
                      </m:den>
                    </m:f>
                  </m:oMath>
                </a14:m>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kJ</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。则中和热</a:t>
                </a:r>
                <a:r>
                  <a:rPr lang="en-US" altLang="zh-CN" sz="2300"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𝟎𝟐𝟓</m:t>
                        </m:r>
                      </m:den>
                    </m:f>
                  </m:oMath>
                </a14:m>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pc="-1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spc="-100" dirty="0" err="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spc="-100"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中和热</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1">
                            <a:latin typeface="Cambria Math" panose="02040503050406030204" pitchFamily="18" charset="0"/>
                          </a:rPr>
                          <m:t>m</m:t>
                        </m:r>
                        <m:r>
                          <m:rPr>
                            <m:nor/>
                          </m:rPr>
                          <a:rPr lang="zh-CN" altLang="en-US"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酸</m:t>
                        </m:r>
                        <m: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latin typeface="Cambria Math" panose="02040503050406030204" pitchFamily="18" charset="0"/>
                          </a:rPr>
                          <m:t>m</m:t>
                        </m:r>
                        <m:r>
                          <m:rPr>
                            <m:nor/>
                          </m:rPr>
                          <a:rPr lang="zh-CN" altLang="en-US"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碱</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77792"/>
              </a:xfrm>
              <a:blipFill rotWithShape="1">
                <a:blip r:embed="rId2"/>
                <a:stretch>
                  <a:fillRect l="-2" t="-14" r="1" b="2"/>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8043</Words>
  <Application>WPS 演示</Application>
  <PresentationFormat>自定义</PresentationFormat>
  <Paragraphs>417</Paragraphs>
  <Slides>46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46</vt:i4>
      </vt:variant>
    </vt:vector>
  </HeadingPairs>
  <TitlesOfParts>
    <vt:vector size="58"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416</cp:revision>
  <dcterms:created xsi:type="dcterms:W3CDTF">2020-11-06T05:24:00Z</dcterms:created>
  <dcterms:modified xsi:type="dcterms:W3CDTF">2025-08-07T06:14:58Z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DB5C300E6C7546A7B4443DAEDE6C49EE_12</vt:lpwstr>
  </property>
</Properties>
</file>